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2" r:id="rId4"/>
    <p:sldId id="269" r:id="rId5"/>
    <p:sldId id="259" r:id="rId6"/>
    <p:sldId id="260" r:id="rId7"/>
    <p:sldId id="261" r:id="rId8"/>
    <p:sldId id="268" r:id="rId9"/>
    <p:sldId id="263" r:id="rId10"/>
    <p:sldId id="264" r:id="rId11"/>
    <p:sldId id="266" r:id="rId12"/>
    <p:sldId id="267" r:id="rId13"/>
    <p:sldId id="271" r:id="rId14"/>
    <p:sldId id="272" r:id="rId15"/>
    <p:sldId id="273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B62266-4B98-46BC-AC85-AB23A1A00891}">
          <p14:sldIdLst>
            <p14:sldId id="257"/>
            <p14:sldId id="258"/>
            <p14:sldId id="262"/>
            <p14:sldId id="269"/>
            <p14:sldId id="259"/>
            <p14:sldId id="260"/>
            <p14:sldId id="261"/>
            <p14:sldId id="268"/>
            <p14:sldId id="263"/>
            <p14:sldId id="264"/>
          </p14:sldIdLst>
        </p14:section>
        <p14:section name="Untitled Section" id="{F4ABBA56-F53C-4929-A8FA-1F70FA081790}">
          <p14:sldIdLst>
            <p14:sldId id="266"/>
            <p14:sldId id="267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0DFE9-58F6-442E-9570-C56A7DF3A849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1011-09BE-4A69-A0CA-F9D99DB3F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91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0DFE9-58F6-442E-9570-C56A7DF3A849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1011-09BE-4A69-A0CA-F9D99DB3F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63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0DFE9-58F6-442E-9570-C56A7DF3A849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1011-09BE-4A69-A0CA-F9D99DB3F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28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0DFE9-58F6-442E-9570-C56A7DF3A849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1011-09BE-4A69-A0CA-F9D99DB3F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87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0DFE9-58F6-442E-9570-C56A7DF3A849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1011-09BE-4A69-A0CA-F9D99DB3F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44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0DFE9-58F6-442E-9570-C56A7DF3A849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1011-09BE-4A69-A0CA-F9D99DB3F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88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0DFE9-58F6-442E-9570-C56A7DF3A849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1011-09BE-4A69-A0CA-F9D99DB3F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29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0DFE9-58F6-442E-9570-C56A7DF3A849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1011-09BE-4A69-A0CA-F9D99DB3F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196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0DFE9-58F6-442E-9570-C56A7DF3A849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1011-09BE-4A69-A0CA-F9D99DB3F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50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0DFE9-58F6-442E-9570-C56A7DF3A849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1011-09BE-4A69-A0CA-F9D99DB3F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21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0DFE9-58F6-442E-9570-C56A7DF3A849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1011-09BE-4A69-A0CA-F9D99DB3F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67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0DFE9-58F6-442E-9570-C56A7DF3A849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91011-09BE-4A69-A0CA-F9D99DB3F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54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orvanzhou.github.io/tutorials/machine-learning/reinforcement-learning/" TargetMode="External"/><Relationship Id="rId2" Type="http://schemas.openxmlformats.org/officeDocument/2006/relationships/hyperlink" Target="https://en.wikipedia.org/wiki/Markov_decision_proces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iahuat0727/MarkOvThello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371CC-D728-4D5B-931A-5018E264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170011">
            <a:off x="-205880" y="1019467"/>
            <a:ext cx="10389066" cy="3063875"/>
          </a:xfrm>
        </p:spPr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DFKai-SB" panose="03000509000000000000" pitchFamily="65" charset="-120"/>
                <a:ea typeface="DFKai-SB" panose="03000509000000000000" pitchFamily="65" charset="-120"/>
              </a:rPr>
              <a:t>基於</a:t>
            </a:r>
            <a:br>
              <a:rPr lang="en-US" altLang="zh-CN" b="1" dirty="0">
                <a:latin typeface="DFKai-SB" panose="03000509000000000000" pitchFamily="65" charset="-120"/>
                <a:ea typeface="DFKai-SB" panose="03000509000000000000" pitchFamily="65" charset="-120"/>
              </a:rPr>
            </a:br>
            <a:r>
              <a:rPr lang="en-US" altLang="zh-CN" b="1" dirty="0">
                <a:latin typeface="Comic Sans MS" panose="030F0702030302020204" pitchFamily="66" charset="0"/>
                <a:ea typeface="DFKai-SB" panose="03000509000000000000" pitchFamily="65" charset="-120"/>
              </a:rPr>
              <a:t>Markov Decision Process</a:t>
            </a:r>
            <a:br>
              <a:rPr lang="en-US" altLang="zh-CN" b="1" dirty="0">
                <a:latin typeface="DFKai-SB" panose="03000509000000000000" pitchFamily="65" charset="-120"/>
                <a:ea typeface="DFKai-SB" panose="03000509000000000000" pitchFamily="65" charset="-120"/>
              </a:rPr>
            </a:br>
            <a:r>
              <a:rPr lang="zh-CN" altLang="en-US" b="1" dirty="0">
                <a:latin typeface="DFKai-SB" panose="03000509000000000000" pitchFamily="65" charset="-120"/>
                <a:ea typeface="DFKai-SB" panose="03000509000000000000" pitchFamily="65" charset="-120"/>
              </a:rPr>
              <a:t>之</a:t>
            </a:r>
            <a:br>
              <a:rPr lang="en-US" altLang="zh-CN" b="1" dirty="0">
                <a:latin typeface="DFKai-SB" panose="03000509000000000000" pitchFamily="65" charset="-120"/>
                <a:ea typeface="DFKai-SB" panose="03000509000000000000" pitchFamily="65" charset="-120"/>
              </a:rPr>
            </a:br>
            <a:r>
              <a:rPr lang="zh-CN" altLang="en-US" b="1" dirty="0">
                <a:latin typeface="DFKai-SB" panose="03000509000000000000" pitchFamily="65" charset="-120"/>
                <a:ea typeface="DFKai-SB" panose="03000509000000000000" pitchFamily="65" charset="-120"/>
              </a:rPr>
              <a:t>黑白棋</a:t>
            </a:r>
            <a:r>
              <a:rPr lang="en-US" altLang="zh-CN" b="1" dirty="0">
                <a:latin typeface="DFKai-SB" panose="03000509000000000000" pitchFamily="65" charset="-120"/>
                <a:ea typeface="DFKai-SB" panose="03000509000000000000" pitchFamily="65" charset="-120"/>
              </a:rPr>
              <a:t>AI</a:t>
            </a:r>
            <a:endParaRPr lang="en-US" b="1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D52A11-1E73-40F3-A6DE-4BD6EDC4C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133" y="5052300"/>
            <a:ext cx="10489734" cy="506005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zh-CN" altLang="en-US" sz="2000" dirty="0">
                <a:latin typeface="DFKai-SB" panose="03000509000000000000" pitchFamily="65" charset="-120"/>
                <a:ea typeface="DFKai-SB" panose="03000509000000000000" pitchFamily="65" charset="-120"/>
              </a:rPr>
              <a:t>組員：陳聲發、王皓玄</a:t>
            </a:r>
            <a:endParaRPr lang="en-US" sz="20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1878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1F31E-A739-48BF-A1C9-70AFA4C0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DFKai-SB" panose="03000509000000000000" pitchFamily="65" charset="-120"/>
                <a:ea typeface="DFKai-SB" panose="03000509000000000000" pitchFamily="65" charset="-120"/>
              </a:rPr>
              <a:t>小插曲</a:t>
            </a:r>
            <a:r>
              <a:rPr lang="zh-CN" altLang="en-US" sz="1100" dirty="0">
                <a:latin typeface="DFKai-SB" panose="03000509000000000000" pitchFamily="65" charset="-120"/>
                <a:ea typeface="DFKai-SB" panose="03000509000000000000" pitchFamily="65" charset="-120"/>
              </a:rPr>
              <a:t> 一度以為發生大事（（（</a:t>
            </a:r>
            <a:endParaRPr lang="en-US" sz="14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CC0D21-25A8-4610-8DC3-87C2B066B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633362" cy="3947502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C98C89-FD82-4C36-B51E-A891471C73EA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DFKai-SB" panose="03000509000000000000" pitchFamily="65" charset="-120"/>
                <a:ea typeface="DFKai-SB" panose="03000509000000000000" pitchFamily="65" charset="-120"/>
              </a:rPr>
              <a:t>只有下一步是正值才會更新？</a:t>
            </a:r>
            <a:endParaRPr lang="en-US" altLang="zh-CN" sz="2400" dirty="0"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zh-CN" altLang="en-US" sz="1800" dirty="0">
                <a:latin typeface="DFKai-SB" panose="03000509000000000000" pitchFamily="65" charset="-120"/>
                <a:ea typeface="DFKai-SB" panose="03000509000000000000" pitchFamily="65" charset="-120"/>
              </a:rPr>
              <a:t>因為 </a:t>
            </a:r>
            <a:r>
              <a:rPr lang="en-US" altLang="zh-CN" sz="1800" dirty="0">
                <a:latin typeface="Comic Sans MS" panose="030F0702030302020204" pitchFamily="66" charset="0"/>
                <a:ea typeface="DFKai-SB" panose="03000509000000000000" pitchFamily="65" charset="-120"/>
              </a:rPr>
              <a:t>max</a:t>
            </a:r>
            <a:r>
              <a:rPr lang="en-US" altLang="zh-CN" sz="1800" dirty="0">
                <a:latin typeface="DFKai-SB" panose="03000509000000000000" pitchFamily="65" charset="-120"/>
                <a:ea typeface="DFKai-SB" panose="03000509000000000000" pitchFamily="65" charset="-120"/>
              </a:rPr>
              <a:t> </a:t>
            </a:r>
            <a:r>
              <a:rPr lang="zh-CN" altLang="en-US" sz="1800" dirty="0">
                <a:latin typeface="DFKai-SB" panose="03000509000000000000" pitchFamily="65" charset="-120"/>
                <a:ea typeface="DFKai-SB" panose="03000509000000000000" pitchFamily="65" charset="-120"/>
              </a:rPr>
              <a:t>過程（也符合對戰的假設）</a:t>
            </a:r>
            <a:endParaRPr lang="en-US" altLang="zh-CN" sz="1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pPr marL="457200" lvl="1" indent="0">
              <a:buNone/>
            </a:pPr>
            <a:endParaRPr lang="en-US" altLang="zh-CN" sz="1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DFKai-SB" panose="03000509000000000000" pitchFamily="65" charset="-120"/>
                <a:ea typeface="DFKai-SB" panose="03000509000000000000" pitchFamily="65" charset="-120"/>
              </a:rPr>
              <a:t>那負值有用途？</a:t>
            </a:r>
            <a:endParaRPr lang="en-US" altLang="zh-CN" sz="2400" dirty="0"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zh-CN" altLang="en-US" sz="1800" dirty="0">
                <a:latin typeface="DFKai-SB" panose="03000509000000000000" pitchFamily="65" charset="-120"/>
                <a:ea typeface="DFKai-SB" panose="03000509000000000000" pitchFamily="65" charset="-120"/>
              </a:rPr>
              <a:t>當下一步造成對手</a:t>
            </a:r>
            <a:r>
              <a:rPr lang="en-US" altLang="zh-CN" sz="1800" dirty="0">
                <a:latin typeface="Comic Sans MS" panose="030F0702030302020204" pitchFamily="66" charset="0"/>
                <a:ea typeface="DFKai-SB" panose="03000509000000000000" pitchFamily="65" charset="-120"/>
              </a:rPr>
              <a:t>action</a:t>
            </a:r>
            <a:r>
              <a:rPr lang="zh-CN" altLang="en-US" sz="1800" dirty="0">
                <a:latin typeface="DFKai-SB" panose="03000509000000000000" pitchFamily="65" charset="-120"/>
                <a:ea typeface="DFKai-SB" panose="03000509000000000000" pitchFamily="65" charset="-120"/>
              </a:rPr>
              <a:t>都是負值時，對手就算 </a:t>
            </a:r>
            <a:r>
              <a:rPr lang="en-US" altLang="zh-CN" sz="1800" dirty="0">
                <a:latin typeface="Comic Sans MS" panose="030F0702030302020204" pitchFamily="66" charset="0"/>
                <a:ea typeface="DFKai-SB" panose="03000509000000000000" pitchFamily="65" charset="-120"/>
              </a:rPr>
              <a:t>max</a:t>
            </a:r>
            <a:r>
              <a:rPr lang="en-US" altLang="zh-CN" sz="1800" dirty="0">
                <a:latin typeface="DFKai-SB" panose="03000509000000000000" pitchFamily="65" charset="-120"/>
                <a:ea typeface="DFKai-SB" panose="03000509000000000000" pitchFamily="65" charset="-120"/>
              </a:rPr>
              <a:t> </a:t>
            </a:r>
            <a:r>
              <a:rPr lang="zh-CN" altLang="en-US" sz="1800" dirty="0">
                <a:latin typeface="DFKai-SB" panose="03000509000000000000" pitchFamily="65" charset="-120"/>
                <a:ea typeface="DFKai-SB" panose="03000509000000000000" pitchFamily="65" charset="-120"/>
              </a:rPr>
              <a:t>了還是負，那這時就會更新了</a:t>
            </a:r>
            <a:endParaRPr lang="en-US" altLang="zh-CN" sz="1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561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5CA72-7A21-4364-B5F1-44F42ABD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63349" cy="1325563"/>
          </a:xfrm>
        </p:spPr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Othello  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F8203-55F5-46FB-9226-1D9087957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State : </a:t>
            </a:r>
            <a:r>
              <a:rPr lang="zh-CN" altLang="en-US" dirty="0">
                <a:latin typeface="DFKai-SB" panose="03000509000000000000" pitchFamily="65" charset="-120"/>
                <a:ea typeface="DFKai-SB" panose="03000509000000000000" pitchFamily="65" charset="-120"/>
              </a:rPr>
              <a:t>整個棋面</a:t>
            </a:r>
            <a:r>
              <a:rPr lang="zh-CN" altLang="en-US" dirty="0">
                <a:latin typeface="Comic Sans MS" panose="030F0702030302020204" pitchFamily="66" charset="0"/>
              </a:rPr>
              <a:t> </a:t>
            </a:r>
            <a:r>
              <a:rPr lang="en-US" altLang="zh-CN" dirty="0">
                <a:latin typeface="Comic Sans MS" panose="030F0702030302020204" pitchFamily="66" charset="0"/>
              </a:rPr>
              <a:t>+ </a:t>
            </a:r>
            <a:r>
              <a:rPr lang="zh-CN" altLang="en-US" dirty="0">
                <a:latin typeface="DFKai-SB" panose="03000509000000000000" pitchFamily="65" charset="-120"/>
                <a:ea typeface="DFKai-SB" panose="03000509000000000000" pitchFamily="65" charset="-120"/>
              </a:rPr>
              <a:t>輪到誰下</a:t>
            </a:r>
            <a:endParaRPr lang="en-US" altLang="zh-CN" dirty="0"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Reward (color) : </a:t>
            </a:r>
            <a:r>
              <a:rPr lang="en-US" altLang="zh-CN" dirty="0">
                <a:latin typeface="Comic Sans MS" panose="030F0702030302020204" pitchFamily="66" charset="0"/>
              </a:rPr>
              <a:t>color win ? 1 : color lose ? -1 : 0</a:t>
            </a: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Actions : </a:t>
            </a:r>
            <a:r>
              <a:rPr lang="zh-CN" altLang="en-US" dirty="0">
                <a:latin typeface="DFKai-SB" panose="03000509000000000000" pitchFamily="65" charset="-120"/>
                <a:ea typeface="DFKai-SB" panose="03000509000000000000" pitchFamily="65" charset="-120"/>
              </a:rPr>
              <a:t>合法步</a:t>
            </a:r>
            <a:endParaRPr lang="en-US" b="1" dirty="0"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Terminal : </a:t>
            </a:r>
            <a:r>
              <a:rPr lang="zh-CN" altLang="en-US" dirty="0">
                <a:latin typeface="DFKai-SB" panose="03000509000000000000" pitchFamily="65" charset="-120"/>
                <a:ea typeface="DFKai-SB" panose="03000509000000000000" pitchFamily="65" charset="-120"/>
              </a:rPr>
              <a:t>雙方都沒合法步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8C960B-62D9-42F4-8AB8-DD4539D414EF}"/>
              </a:ext>
            </a:extLst>
          </p:cNvPr>
          <p:cNvSpPr txBox="1">
            <a:spLocks/>
          </p:cNvSpPr>
          <p:nvPr/>
        </p:nvSpPr>
        <p:spPr>
          <a:xfrm>
            <a:off x="3373074" y="556305"/>
            <a:ext cx="2901892" cy="943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800" dirty="0">
                <a:latin typeface="Comic Sans MS" panose="030F0702030302020204" pitchFamily="66" charset="0"/>
              </a:rPr>
              <a:t>ox</a:t>
            </a:r>
          </a:p>
          <a:p>
            <a:pPr>
              <a:lnSpc>
                <a:spcPct val="100000"/>
              </a:lnSpc>
            </a:pPr>
            <a:r>
              <a:rPr lang="en-US" altLang="zh-CN" sz="2800" dirty="0">
                <a:latin typeface="Comic Sans MS" panose="030F0702030302020204" pitchFamily="66" charset="0"/>
              </a:rPr>
              <a:t>xo</a:t>
            </a:r>
            <a:endParaRPr lang="en-US"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06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7DB16C0-D37D-430C-A71C-DBAC6907D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55" y="914401"/>
            <a:ext cx="10523249" cy="4659548"/>
          </a:xfrm>
        </p:spPr>
      </p:pic>
    </p:spTree>
    <p:extLst>
      <p:ext uri="{BB962C8B-B14F-4D97-AF65-F5344CB8AC3E}">
        <p14:creationId xmlns:p14="http://schemas.microsoft.com/office/powerpoint/2010/main" val="3893366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1F31E-A739-48BF-A1C9-70AFA4C01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67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DFKai-SB" panose="03000509000000000000" pitchFamily="65" charset="-120"/>
                <a:ea typeface="DFKai-SB" panose="03000509000000000000" pitchFamily="65" charset="-120"/>
              </a:rPr>
              <a:t>黑白棋奇偶性：先下手與奇數區域比較有利</a:t>
            </a:r>
            <a:endParaRPr lang="en-US" sz="105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C98C89-FD82-4C36-B51E-A891471C73EA}"/>
              </a:ext>
            </a:extLst>
          </p:cNvPr>
          <p:cNvSpPr txBox="1">
            <a:spLocks/>
          </p:cNvSpPr>
          <p:nvPr/>
        </p:nvSpPr>
        <p:spPr>
          <a:xfrm>
            <a:off x="978715" y="2261853"/>
            <a:ext cx="5257800" cy="1546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latin typeface="DFKai-SB" panose="03000509000000000000" pitchFamily="65" charset="-120"/>
                <a:ea typeface="DFKai-SB" panose="03000509000000000000" pitchFamily="65" charset="-120"/>
              </a:rPr>
              <a:t>3×3 </a:t>
            </a:r>
            <a:r>
              <a:rPr lang="zh-CN" altLang="en-US" sz="2400" dirty="0">
                <a:latin typeface="DFKai-SB" panose="03000509000000000000" pitchFamily="65" charset="-120"/>
                <a:ea typeface="DFKai-SB" panose="03000509000000000000" pitchFamily="65" charset="-120"/>
              </a:rPr>
              <a:t>黑白棋 ：先手必勝</a:t>
            </a:r>
            <a:endParaRPr lang="en-US" altLang="zh-CN" sz="2400" dirty="0"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pPr marL="0" indent="0">
              <a:buNone/>
            </a:pPr>
            <a:r>
              <a:rPr lang="en-US" altLang="zh-CN" sz="2400" dirty="0">
                <a:latin typeface="DFKai-SB" panose="03000509000000000000" pitchFamily="65" charset="-120"/>
                <a:ea typeface="DFKai-SB" panose="03000509000000000000" pitchFamily="65" charset="-120"/>
              </a:rPr>
              <a:t>4×4 </a:t>
            </a:r>
            <a:r>
              <a:rPr lang="zh-CN" altLang="en-US" sz="2400" dirty="0">
                <a:latin typeface="DFKai-SB" panose="03000509000000000000" pitchFamily="65" charset="-120"/>
                <a:ea typeface="DFKai-SB" panose="03000509000000000000" pitchFamily="65" charset="-120"/>
              </a:rPr>
              <a:t>黑白棋 ：後手必勝</a:t>
            </a:r>
            <a:endParaRPr lang="en-US" altLang="zh-CN" sz="2400" dirty="0"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pPr marL="0" indent="0">
              <a:buNone/>
            </a:pPr>
            <a:r>
              <a:rPr lang="en-US" altLang="zh-CN" sz="2400" dirty="0">
                <a:latin typeface="DFKai-SB" panose="03000509000000000000" pitchFamily="65" charset="-120"/>
                <a:ea typeface="DFKai-SB" panose="03000509000000000000" pitchFamily="65" charset="-120"/>
              </a:rPr>
              <a:t>5×5 </a:t>
            </a:r>
            <a:r>
              <a:rPr lang="zh-CN" altLang="en-US" sz="2400" dirty="0">
                <a:latin typeface="DFKai-SB" panose="03000509000000000000" pitchFamily="65" charset="-120"/>
                <a:ea typeface="DFKai-SB" panose="03000509000000000000" pitchFamily="65" charset="-120"/>
              </a:rPr>
              <a:t>黑白棋 ：先手必勝</a:t>
            </a:r>
            <a:endParaRPr lang="en-US" sz="2400" dirty="0"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pPr marL="0" indent="0">
              <a:buNone/>
            </a:pPr>
            <a:endParaRPr lang="en-US" sz="24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011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0FDBDD-FE6B-4A80-949B-DEF7C8D338A8}"/>
              </a:ext>
            </a:extLst>
          </p:cNvPr>
          <p:cNvSpPr txBox="1">
            <a:spLocks/>
          </p:cNvSpPr>
          <p:nvPr/>
        </p:nvSpPr>
        <p:spPr>
          <a:xfrm>
            <a:off x="4488109" y="149413"/>
            <a:ext cx="4194605" cy="341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latin typeface="DFKai-SB" panose="03000509000000000000" pitchFamily="65" charset="-120"/>
                <a:ea typeface="DFKai-SB" panose="03000509000000000000" pitchFamily="65" charset="-120"/>
              </a:rPr>
              <a:t>3×3 </a:t>
            </a:r>
            <a:r>
              <a:rPr lang="zh-CN" altLang="en-US" sz="1400" dirty="0">
                <a:latin typeface="DFKai-SB" panose="03000509000000000000" pitchFamily="65" charset="-120"/>
                <a:ea typeface="DFKai-SB" panose="03000509000000000000" pitchFamily="65" charset="-120"/>
              </a:rPr>
              <a:t>黑白棋 ：先手必勝</a:t>
            </a:r>
            <a:endParaRPr lang="en-US" altLang="zh-CN" sz="14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11" name="2018-01-12-0107-04">
            <a:hlinkClick r:id="" action="ppaction://media"/>
            <a:extLst>
              <a:ext uri="{FF2B5EF4-FFF2-40B4-BE49-F238E27FC236}">
                <a16:creationId xmlns:a16="http://schemas.microsoft.com/office/drawing/2014/main" id="{1C5212E5-4B3C-47E4-AC94-183F030F329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66" y="490756"/>
            <a:ext cx="12166834" cy="6367244"/>
          </a:xfrm>
        </p:spPr>
      </p:pic>
    </p:spTree>
    <p:extLst>
      <p:ext uri="{BB962C8B-B14F-4D97-AF65-F5344CB8AC3E}">
        <p14:creationId xmlns:p14="http://schemas.microsoft.com/office/powerpoint/2010/main" val="45759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0FDBDD-FE6B-4A80-949B-DEF7C8D338A8}"/>
              </a:ext>
            </a:extLst>
          </p:cNvPr>
          <p:cNvSpPr txBox="1">
            <a:spLocks/>
          </p:cNvSpPr>
          <p:nvPr/>
        </p:nvSpPr>
        <p:spPr>
          <a:xfrm>
            <a:off x="4488109" y="149413"/>
            <a:ext cx="4194605" cy="341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latin typeface="DFKai-SB" panose="03000509000000000000" pitchFamily="65" charset="-120"/>
                <a:ea typeface="DFKai-SB" panose="03000509000000000000" pitchFamily="65" charset="-120"/>
              </a:rPr>
              <a:t>4×4 </a:t>
            </a:r>
            <a:r>
              <a:rPr lang="zh-CN" altLang="en-US" sz="1400" dirty="0">
                <a:latin typeface="DFKai-SB" panose="03000509000000000000" pitchFamily="65" charset="-120"/>
                <a:ea typeface="DFKai-SB" panose="03000509000000000000" pitchFamily="65" charset="-120"/>
              </a:rPr>
              <a:t>黑白棋 ：先手必敗</a:t>
            </a:r>
            <a:endParaRPr lang="en-US" altLang="zh-CN" sz="14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13CE2D-DAB9-470E-885E-2501A7069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16" y="320084"/>
            <a:ext cx="3044757" cy="640619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A59E5D-17A8-4704-B2AE-C1F6C4317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307" y="648735"/>
            <a:ext cx="3439843" cy="556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70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1F31E-A739-48BF-A1C9-70AFA4C01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01" y="743343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DFKai-SB" panose="03000509000000000000" pitchFamily="65" charset="-120"/>
                <a:ea typeface="DFKai-SB" panose="03000509000000000000" pitchFamily="65" charset="-120"/>
              </a:rPr>
              <a:t>未來展望</a:t>
            </a:r>
            <a:endParaRPr lang="en-US" sz="11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C98C89-FD82-4C36-B51E-A891471C73EA}"/>
              </a:ext>
            </a:extLst>
          </p:cNvPr>
          <p:cNvSpPr txBox="1">
            <a:spLocks/>
          </p:cNvSpPr>
          <p:nvPr/>
        </p:nvSpPr>
        <p:spPr>
          <a:xfrm>
            <a:off x="978715" y="2261853"/>
            <a:ext cx="5257800" cy="1546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DFKai-SB" panose="03000509000000000000" pitchFamily="65" charset="-120"/>
                <a:ea typeface="DFKai-SB" panose="03000509000000000000" pitchFamily="65" charset="-120"/>
              </a:rPr>
              <a:t>旋轉</a:t>
            </a:r>
            <a:r>
              <a:rPr lang="en-US" altLang="zh-CN" sz="2400" dirty="0">
                <a:latin typeface="DFKai-SB" panose="03000509000000000000" pitchFamily="65" charset="-120"/>
                <a:ea typeface="DFKai-SB" panose="03000509000000000000" pitchFamily="65" charset="-120"/>
              </a:rPr>
              <a:t>+</a:t>
            </a:r>
            <a:r>
              <a:rPr lang="zh-CN" altLang="en-US" sz="2400" dirty="0">
                <a:latin typeface="DFKai-SB" panose="03000509000000000000" pitchFamily="65" charset="-120"/>
                <a:ea typeface="DFKai-SB" panose="03000509000000000000" pitchFamily="65" charset="-120"/>
              </a:rPr>
              <a:t>反射來減少</a:t>
            </a:r>
            <a:r>
              <a:rPr lang="en-US" altLang="zh-CN" sz="2400" dirty="0">
                <a:latin typeface="Comic Sans MS" panose="030F0702030302020204" pitchFamily="66" charset="0"/>
                <a:ea typeface="DFKai-SB" panose="03000509000000000000" pitchFamily="65" charset="-120"/>
              </a:rPr>
              <a:t>state</a:t>
            </a:r>
            <a:r>
              <a:rPr lang="zh-CN" altLang="en-US" sz="2400" dirty="0">
                <a:latin typeface="DFKai-SB" panose="03000509000000000000" pitchFamily="65" charset="-120"/>
                <a:ea typeface="DFKai-SB" panose="03000509000000000000" pitchFamily="65" charset="-120"/>
              </a:rPr>
              <a:t>數</a:t>
            </a:r>
            <a:endParaRPr lang="en-US" altLang="zh-CN" sz="2400" dirty="0"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pPr marL="0" indent="0">
              <a:buNone/>
            </a:pPr>
            <a:r>
              <a:rPr lang="en-US" altLang="zh-CN" sz="2400" dirty="0" err="1">
                <a:latin typeface="Comic Sans MS" panose="030F0702030302020204" pitchFamily="66" charset="0"/>
                <a:ea typeface="DFKai-SB" panose="03000509000000000000" pitchFamily="65" charset="-120"/>
              </a:rPr>
              <a:t>Sarsa</a:t>
            </a:r>
            <a:r>
              <a:rPr lang="en-US" altLang="zh-CN" sz="2400" dirty="0">
                <a:latin typeface="Comic Sans MS" panose="030F0702030302020204" pitchFamily="66" charset="0"/>
                <a:ea typeface="DFKai-SB" panose="03000509000000000000" pitchFamily="65" charset="-120"/>
              </a:rPr>
              <a:t> lambda</a:t>
            </a:r>
          </a:p>
          <a:p>
            <a:pPr marL="0" indent="0">
              <a:buNone/>
            </a:pPr>
            <a:r>
              <a:rPr lang="en-US" altLang="zh-CN" sz="2400" dirty="0">
                <a:latin typeface="Comic Sans MS" panose="030F0702030302020204" pitchFamily="66" charset="0"/>
                <a:ea typeface="DFKai-SB" panose="03000509000000000000" pitchFamily="65" charset="-120"/>
              </a:rPr>
              <a:t>DQN</a:t>
            </a:r>
          </a:p>
          <a:p>
            <a:pPr marL="0" indent="0">
              <a:buNone/>
            </a:pPr>
            <a:endParaRPr lang="en-US" sz="24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112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F5FB3-3623-41AF-971C-3076AFEE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4849"/>
            <a:ext cx="10515600" cy="1325563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132AC-F097-44CD-973F-DAE4609B7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661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Wikipedia: </a:t>
            </a:r>
            <a:r>
              <a:rPr lang="en-US" dirty="0">
                <a:hlinkClick r:id="rId2"/>
              </a:rPr>
              <a:t>https://en.wikipedia.org/wiki/Markov_decision_process</a:t>
            </a:r>
            <a:endParaRPr lang="en-US" dirty="0"/>
          </a:p>
          <a:p>
            <a:pPr marL="0" indent="0">
              <a:buNone/>
            </a:pPr>
            <a:r>
              <a:rPr lang="zh-CN" altLang="en-US" dirty="0"/>
              <a:t>莫烦</a:t>
            </a:r>
            <a:r>
              <a:rPr lang="en-US" altLang="zh-CN" dirty="0"/>
              <a:t>python: </a:t>
            </a:r>
            <a:r>
              <a:rPr lang="en-US" altLang="zh-CN" dirty="0">
                <a:hlinkClick r:id="rId3"/>
              </a:rPr>
              <a:t>https://morvanzhou.github.io/tutorials/machine-learning/reinforcement-learning/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614B96-BE2D-4B70-82E5-7AE52FA0D0E1}"/>
              </a:ext>
            </a:extLst>
          </p:cNvPr>
          <p:cNvSpPr txBox="1">
            <a:spLocks/>
          </p:cNvSpPr>
          <p:nvPr/>
        </p:nvSpPr>
        <p:spPr>
          <a:xfrm>
            <a:off x="838200" y="3791824"/>
            <a:ext cx="10515600" cy="108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latin typeface="Comic Sans MS" panose="030F0702030302020204" pitchFamily="66" charset="0"/>
              </a:rPr>
              <a:t>Github</a:t>
            </a:r>
            <a:r>
              <a:rPr lang="en-US" sz="3200" dirty="0">
                <a:latin typeface="Comic Sans MS" panose="030F0702030302020204" pitchFamily="66" charset="0"/>
              </a:rPr>
              <a:t> 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B2E8D3-7ADB-4591-BF3A-324796AB6EE5}"/>
              </a:ext>
            </a:extLst>
          </p:cNvPr>
          <p:cNvSpPr txBox="1">
            <a:spLocks/>
          </p:cNvSpPr>
          <p:nvPr/>
        </p:nvSpPr>
        <p:spPr>
          <a:xfrm>
            <a:off x="838200" y="4608869"/>
            <a:ext cx="10515600" cy="122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MarkOvThello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https://github.com/siahuat0727/MarkOvThello</a:t>
            </a:r>
            <a:endParaRPr lang="en-US" dirty="0"/>
          </a:p>
          <a:p>
            <a:pPr marL="0" indent="0">
              <a:buNone/>
            </a:pPr>
            <a:r>
              <a:rPr lang="zh-CN" altLang="en-US" sz="1200" dirty="0">
                <a:latin typeface="DFKai-SB" panose="03000509000000000000" pitchFamily="65" charset="-120"/>
                <a:ea typeface="DFKai-SB" panose="03000509000000000000" pitchFamily="65" charset="-120"/>
              </a:rPr>
              <a:t>歡迎交</a:t>
            </a:r>
            <a:r>
              <a:rPr lang="en-US" altLang="zh-CN" sz="1200" dirty="0">
                <a:latin typeface="DFKai-SB" panose="03000509000000000000" pitchFamily="65" charset="-120"/>
                <a:ea typeface="DFKai-SB" panose="03000509000000000000" pitchFamily="65" charset="-120"/>
              </a:rPr>
              <a:t>(</a:t>
            </a:r>
            <a:r>
              <a:rPr lang="zh-CN" altLang="en-US" sz="1200" dirty="0">
                <a:latin typeface="DFKai-SB" panose="03000509000000000000" pitchFamily="65" charset="-120"/>
                <a:ea typeface="DFKai-SB" panose="03000509000000000000" pitchFamily="65" charset="-120"/>
              </a:rPr>
              <a:t>加</a:t>
            </a:r>
            <a:r>
              <a:rPr lang="en-US" altLang="zh-CN" sz="1200" dirty="0">
                <a:latin typeface="DFKai-SB" panose="03000509000000000000" pitchFamily="65" charset="-120"/>
                <a:ea typeface="DFKai-SB" panose="03000509000000000000" pitchFamily="65" charset="-120"/>
              </a:rPr>
              <a:t>)</a:t>
            </a:r>
            <a:r>
              <a:rPr lang="zh-CN" altLang="en-US" sz="1200" dirty="0">
                <a:latin typeface="DFKai-SB" panose="03000509000000000000" pitchFamily="65" charset="-120"/>
                <a:ea typeface="DFKai-SB" panose="03000509000000000000" pitchFamily="65" charset="-120"/>
              </a:rPr>
              <a:t>流</a:t>
            </a:r>
            <a:r>
              <a:rPr lang="en-US" altLang="zh-CN" sz="1200" dirty="0">
                <a:latin typeface="DFKai-SB" panose="03000509000000000000" pitchFamily="65" charset="-120"/>
                <a:ea typeface="DFKai-SB" panose="03000509000000000000" pitchFamily="65" charset="-120"/>
              </a:rPr>
              <a:t>(s)</a:t>
            </a:r>
            <a:r>
              <a:rPr lang="zh-CN" altLang="en-US" sz="1200" dirty="0">
                <a:latin typeface="DFKai-SB" panose="03000509000000000000" pitchFamily="65" charset="-120"/>
                <a:ea typeface="DFKai-SB" panose="03000509000000000000" pitchFamily="65" charset="-120"/>
              </a:rPr>
              <a:t>與</a:t>
            </a:r>
            <a:r>
              <a:rPr lang="en-US" altLang="zh-CN" sz="1200" dirty="0">
                <a:latin typeface="DFKai-SB" panose="03000509000000000000" pitchFamily="65" charset="-120"/>
                <a:ea typeface="DFKai-SB" panose="03000509000000000000" pitchFamily="65" charset="-120"/>
              </a:rPr>
              <a:t>(t)</a:t>
            </a:r>
            <a:r>
              <a:rPr lang="zh-CN" altLang="en-US" sz="1200" dirty="0">
                <a:latin typeface="DFKai-SB" panose="03000509000000000000" pitchFamily="65" charset="-120"/>
                <a:ea typeface="DFKai-SB" panose="03000509000000000000" pitchFamily="65" charset="-120"/>
              </a:rPr>
              <a:t>指</a:t>
            </a:r>
            <a:r>
              <a:rPr lang="en-US" altLang="zh-CN" sz="1200" dirty="0">
                <a:latin typeface="DFKai-SB" panose="03000509000000000000" pitchFamily="65" charset="-120"/>
                <a:ea typeface="DFKai-SB" panose="03000509000000000000" pitchFamily="65" charset="-120"/>
              </a:rPr>
              <a:t>(a)</a:t>
            </a:r>
            <a:r>
              <a:rPr lang="zh-CN" altLang="en-US" sz="1200" dirty="0">
                <a:latin typeface="DFKai-SB" panose="03000509000000000000" pitchFamily="65" charset="-120"/>
                <a:ea typeface="DFKai-SB" panose="03000509000000000000" pitchFamily="65" charset="-120"/>
              </a:rPr>
              <a:t>導</a:t>
            </a:r>
            <a:r>
              <a:rPr lang="en-US" altLang="zh-CN" sz="1200" dirty="0">
                <a:latin typeface="DFKai-SB" panose="03000509000000000000" pitchFamily="65" charset="-120"/>
                <a:ea typeface="DFKai-SB" panose="03000509000000000000" pitchFamily="65" charset="-120"/>
              </a:rPr>
              <a:t>(r)</a:t>
            </a:r>
            <a:r>
              <a:rPr lang="zh-CN" altLang="en-US" sz="1200" dirty="0">
                <a:latin typeface="DFKai-SB" panose="03000509000000000000" pitchFamily="65" charset="-120"/>
                <a:ea typeface="DFKai-SB" panose="03000509000000000000" pitchFamily="65" charset="-120"/>
              </a:rPr>
              <a:t>～～</a:t>
            </a:r>
            <a:endParaRPr lang="en-US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029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34AE7-341A-43E1-815D-27379CC7F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653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447759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3F9C-767D-4326-B1A5-EA5F6474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  <a:ea typeface="DFKai-SB" panose="03000509000000000000" pitchFamily="65" charset="-120"/>
              </a:rPr>
              <a:t>Markov Decision Process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BF1473-1AB8-4CF2-88EF-F30D28224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10" y="1478899"/>
            <a:ext cx="4808637" cy="68585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7474C4E-AC7D-4F66-9818-180805D6C50E}"/>
              </a:ext>
            </a:extLst>
          </p:cNvPr>
          <p:cNvSpPr txBox="1">
            <a:spLocks/>
          </p:cNvSpPr>
          <p:nvPr/>
        </p:nvSpPr>
        <p:spPr>
          <a:xfrm>
            <a:off x="775447" y="2902591"/>
            <a:ext cx="10515600" cy="930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mic Sans MS" panose="030F0702030302020204" pitchFamily="66" charset="0"/>
              </a:rPr>
              <a:t>Q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6365AC-FF45-4855-B956-16DB1D02F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10" y="3833251"/>
            <a:ext cx="5456393" cy="20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5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76C0E-9EF6-4B76-910E-3F594CE0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Treasure on right    ---o---T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6A151-9D3F-45D6-9E31-21A6F716E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State : </a:t>
            </a:r>
            <a:r>
              <a:rPr lang="zh-CN" altLang="en-US" dirty="0">
                <a:latin typeface="DFKai-SB" panose="03000509000000000000" pitchFamily="65" charset="-120"/>
                <a:ea typeface="DFKai-SB" panose="03000509000000000000" pitchFamily="65" charset="-120"/>
              </a:rPr>
              <a:t>位置</a:t>
            </a:r>
            <a:endParaRPr lang="en-US" altLang="zh-CN" dirty="0"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Reward : </a:t>
            </a:r>
            <a:r>
              <a:rPr lang="zh-CN" altLang="en-US" dirty="0">
                <a:latin typeface="DFKai-SB" panose="03000509000000000000" pitchFamily="65" charset="-120"/>
                <a:ea typeface="DFKai-SB" panose="03000509000000000000" pitchFamily="65" charset="-120"/>
              </a:rPr>
              <a:t>得到寶藏</a:t>
            </a:r>
            <a:r>
              <a:rPr lang="en-US" altLang="zh-CN" dirty="0">
                <a:latin typeface="Comic Sans MS" panose="030F0702030302020204" pitchFamily="66" charset="0"/>
              </a:rPr>
              <a:t>? 1 : 0</a:t>
            </a: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Actions : left, right</a:t>
            </a: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Terminal : </a:t>
            </a:r>
            <a:r>
              <a:rPr lang="zh-CN" altLang="en-US" dirty="0">
                <a:latin typeface="DFKai-SB" panose="03000509000000000000" pitchFamily="65" charset="-120"/>
                <a:ea typeface="DFKai-SB" panose="03000509000000000000" pitchFamily="65" charset="-120"/>
              </a:rPr>
              <a:t>得到寶藏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45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59377B-D91E-4D73-86A9-929D627FB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9949"/>
            <a:ext cx="10515600" cy="2567353"/>
          </a:xfrm>
        </p:spPr>
      </p:pic>
    </p:spTree>
    <p:extLst>
      <p:ext uri="{BB962C8B-B14F-4D97-AF65-F5344CB8AC3E}">
        <p14:creationId xmlns:p14="http://schemas.microsoft.com/office/powerpoint/2010/main" val="394238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1B810-EEB0-4338-8C95-1D827D967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2018-01-11-1932-46">
            <a:hlinkClick r:id="" action="ppaction://media"/>
            <a:extLst>
              <a:ext uri="{FF2B5EF4-FFF2-40B4-BE49-F238E27FC236}">
                <a16:creationId xmlns:a16="http://schemas.microsoft.com/office/drawing/2014/main" id="{E8595290-D656-4093-8F5B-267B5BA69D3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216" y="201337"/>
            <a:ext cx="11398314" cy="5889070"/>
          </a:xfrm>
        </p:spPr>
      </p:pic>
    </p:spTree>
    <p:extLst>
      <p:ext uri="{BB962C8B-B14F-4D97-AF65-F5344CB8AC3E}">
        <p14:creationId xmlns:p14="http://schemas.microsoft.com/office/powerpoint/2010/main" val="5411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17D2E-0E8A-4941-A36A-B9586DFE1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DFKai-SB" panose="03000509000000000000" pitchFamily="65" charset="-120"/>
                <a:ea typeface="DFKai-SB" panose="03000509000000000000" pitchFamily="65" charset="-120"/>
              </a:rPr>
              <a:t>與雙人對局遊戲的差異</a:t>
            </a:r>
            <a:endParaRPr lang="en-US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83CC5-39B1-482A-B366-CFB57F3C1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latin typeface="DFKai-SB" panose="03000509000000000000" pitchFamily="65" charset="-120"/>
                <a:ea typeface="DFKai-SB" panose="03000509000000000000" pitchFamily="65" charset="-120"/>
              </a:rPr>
              <a:t> 對戰模式下，環境是</a:t>
            </a:r>
            <a:r>
              <a:rPr lang="zh-CN" altLang="en-US" sz="3200" b="1" dirty="0">
                <a:latin typeface="DFKai-SB" panose="03000509000000000000" pitchFamily="65" charset="-120"/>
                <a:ea typeface="DFKai-SB" panose="03000509000000000000" pitchFamily="65" charset="-120"/>
              </a:rPr>
              <a:t>未知</a:t>
            </a:r>
            <a:r>
              <a:rPr lang="zh-CN" altLang="en-US" dirty="0">
                <a:latin typeface="DFKai-SB" panose="03000509000000000000" pitchFamily="65" charset="-120"/>
                <a:ea typeface="DFKai-SB" panose="03000509000000000000" pitchFamily="65" charset="-120"/>
              </a:rPr>
              <a:t>的</a:t>
            </a:r>
            <a:endParaRPr lang="en-US" altLang="zh-CN" dirty="0"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zh-CN" altLang="en-US" dirty="0">
                <a:latin typeface="DFKai-SB" panose="03000509000000000000" pitchFamily="65" charset="-120"/>
                <a:ea typeface="DFKai-SB" panose="03000509000000000000" pitchFamily="65" charset="-120"/>
              </a:rPr>
              <a:t> 一方學習一方隨機？  </a:t>
            </a:r>
            <a:endParaRPr lang="en-US" altLang="zh-CN" dirty="0"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pPr marL="914400" lvl="2" indent="0">
              <a:buNone/>
            </a:pPr>
            <a:r>
              <a:rPr lang="zh-CN" altLang="en-US" dirty="0">
                <a:latin typeface="DFKai-SB" panose="03000509000000000000" pitchFamily="65" charset="-120"/>
                <a:ea typeface="DFKai-SB" panose="03000509000000000000" pitchFamily="65" charset="-120"/>
              </a:rPr>
              <a:t> </a:t>
            </a:r>
            <a:r>
              <a:rPr lang="en-US" altLang="zh-CN" dirty="0">
                <a:latin typeface="DFKai-SB" panose="03000509000000000000" pitchFamily="65" charset="-120"/>
                <a:ea typeface="DFKai-SB" panose="03000509000000000000" pitchFamily="65" charset="-120"/>
              </a:rPr>
              <a:t>-&gt;   </a:t>
            </a:r>
            <a:r>
              <a:rPr lang="zh-CN" altLang="en-US" dirty="0">
                <a:latin typeface="DFKai-SB" panose="03000509000000000000" pitchFamily="65" charset="-120"/>
                <a:ea typeface="DFKai-SB" panose="03000509000000000000" pitchFamily="65" charset="-120"/>
              </a:rPr>
              <a:t>容易高估自己的優勢</a:t>
            </a:r>
            <a:endParaRPr lang="en-US" altLang="zh-CN" dirty="0"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pPr marL="914400" lvl="2" indent="0">
              <a:buNone/>
            </a:pPr>
            <a:endParaRPr lang="en-US" altLang="zh-CN" dirty="0"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zh-CN" dirty="0">
                <a:latin typeface="DFKai-SB" panose="03000509000000000000" pitchFamily="65" charset="-120"/>
                <a:ea typeface="DFKai-SB" panose="03000509000000000000" pitchFamily="65" charset="-120"/>
              </a:rPr>
              <a:t> </a:t>
            </a:r>
            <a:r>
              <a:rPr lang="zh-CN" altLang="en-US" dirty="0">
                <a:latin typeface="DFKai-SB" panose="03000509000000000000" pitchFamily="65" charset="-120"/>
                <a:ea typeface="DFKai-SB" panose="03000509000000000000" pitchFamily="65" charset="-120"/>
              </a:rPr>
              <a:t>遇到相同棋面但輪到不同方？  </a:t>
            </a:r>
            <a:endParaRPr lang="en-US" altLang="zh-CN" dirty="0"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pPr marL="914400" lvl="2" indent="0">
              <a:buNone/>
            </a:pPr>
            <a:r>
              <a:rPr lang="en-US" altLang="zh-CN" dirty="0">
                <a:latin typeface="DFKai-SB" panose="03000509000000000000" pitchFamily="65" charset="-120"/>
                <a:ea typeface="DFKai-SB" panose="03000509000000000000" pitchFamily="65" charset="-120"/>
              </a:rPr>
              <a:t>-&gt;  </a:t>
            </a:r>
            <a:r>
              <a:rPr lang="zh-CN" altLang="en-US" dirty="0">
                <a:latin typeface="DFKai-SB" panose="03000509000000000000" pitchFamily="65" charset="-120"/>
                <a:ea typeface="DFKai-SB" panose="03000509000000000000" pitchFamily="65" charset="-120"/>
              </a:rPr>
              <a:t>在</a:t>
            </a:r>
            <a:r>
              <a:rPr lang="en-US" altLang="zh-CN" dirty="0">
                <a:latin typeface="DFKai-SB" panose="03000509000000000000" pitchFamily="65" charset="-120"/>
                <a:ea typeface="DFKai-SB" panose="03000509000000000000" pitchFamily="65" charset="-120"/>
              </a:rPr>
              <a:t>state</a:t>
            </a:r>
            <a:r>
              <a:rPr lang="zh-CN" altLang="en-US" dirty="0">
                <a:latin typeface="DFKai-SB" panose="03000509000000000000" pitchFamily="65" charset="-120"/>
                <a:ea typeface="DFKai-SB" panose="03000509000000000000" pitchFamily="65" charset="-120"/>
              </a:rPr>
              <a:t>裡加入輪到誰下</a:t>
            </a:r>
            <a:endParaRPr lang="en-US" altLang="zh-CN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98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5CA72-7A21-4364-B5F1-44F42ABDB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Two treasures    </a:t>
            </a:r>
            <a:r>
              <a:rPr lang="en-US" altLang="zh-CN" dirty="0">
                <a:latin typeface="Comic Sans MS" panose="030F0702030302020204" pitchFamily="66" charset="0"/>
              </a:rPr>
              <a:t>A---a---B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F8203-55F5-46FB-9226-1D9087957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State : </a:t>
            </a:r>
            <a:r>
              <a:rPr lang="zh-CN" altLang="en-US" dirty="0">
                <a:latin typeface="DFKai-SB" panose="03000509000000000000" pitchFamily="65" charset="-120"/>
                <a:ea typeface="DFKai-SB" panose="03000509000000000000" pitchFamily="65" charset="-120"/>
              </a:rPr>
              <a:t>位置</a:t>
            </a:r>
            <a:r>
              <a:rPr lang="zh-CN" altLang="en-US" dirty="0">
                <a:latin typeface="Comic Sans MS" panose="030F0702030302020204" pitchFamily="66" charset="0"/>
              </a:rPr>
              <a:t> </a:t>
            </a:r>
            <a:r>
              <a:rPr lang="en-US" altLang="zh-CN" dirty="0">
                <a:latin typeface="Comic Sans MS" panose="030F0702030302020204" pitchFamily="66" charset="0"/>
              </a:rPr>
              <a:t>+ </a:t>
            </a:r>
            <a:r>
              <a:rPr lang="zh-CN" altLang="en-US" dirty="0">
                <a:latin typeface="DFKai-SB" panose="03000509000000000000" pitchFamily="65" charset="-120"/>
                <a:ea typeface="DFKai-SB" panose="03000509000000000000" pitchFamily="65" charset="-120"/>
              </a:rPr>
              <a:t>輪到誰下</a:t>
            </a:r>
            <a:endParaRPr lang="en-US" altLang="zh-CN" dirty="0"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Reward : </a:t>
            </a:r>
            <a:r>
              <a:rPr lang="zh-CN" altLang="en-US" dirty="0">
                <a:latin typeface="DFKai-SB" panose="03000509000000000000" pitchFamily="65" charset="-120"/>
                <a:ea typeface="DFKai-SB" panose="03000509000000000000" pitchFamily="65" charset="-120"/>
              </a:rPr>
              <a:t>得到自已寶藏</a:t>
            </a:r>
            <a:r>
              <a:rPr lang="zh-CN" altLang="en-US" dirty="0">
                <a:latin typeface="Comic Sans MS" panose="030F0702030302020204" pitchFamily="66" charset="0"/>
              </a:rPr>
              <a:t> ？ </a:t>
            </a:r>
            <a:r>
              <a:rPr lang="en-US" altLang="zh-CN" dirty="0">
                <a:latin typeface="Comic Sans MS" panose="030F0702030302020204" pitchFamily="66" charset="0"/>
              </a:rPr>
              <a:t>1 : </a:t>
            </a:r>
            <a:r>
              <a:rPr lang="zh-CN" altLang="en-US" dirty="0">
                <a:latin typeface="DFKai-SB" panose="03000509000000000000" pitchFamily="65" charset="-120"/>
                <a:ea typeface="DFKai-SB" panose="03000509000000000000" pitchFamily="65" charset="-120"/>
              </a:rPr>
              <a:t>得到對方寶藏</a:t>
            </a:r>
            <a:r>
              <a:rPr lang="zh-CN" altLang="en-US" dirty="0">
                <a:latin typeface="Comic Sans MS" panose="030F0702030302020204" pitchFamily="66" charset="0"/>
              </a:rPr>
              <a:t> </a:t>
            </a:r>
            <a:r>
              <a:rPr lang="en-US" altLang="zh-CN" dirty="0">
                <a:latin typeface="Comic Sans MS" panose="030F0702030302020204" pitchFamily="66" charset="0"/>
              </a:rPr>
              <a:t>? -1 : 0</a:t>
            </a:r>
            <a:r>
              <a:rPr lang="zh-CN" altLang="en-US" dirty="0">
                <a:latin typeface="Comic Sans MS" panose="030F0702030302020204" pitchFamily="66" charset="0"/>
              </a:rPr>
              <a:t> 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Actions : left, right,</a:t>
            </a:r>
            <a:r>
              <a:rPr lang="zh-CN" altLang="en-US" dirty="0">
                <a:latin typeface="Comic Sans MS" panose="030F0702030302020204" pitchFamily="66" charset="0"/>
              </a:rPr>
              <a:t> </a:t>
            </a:r>
            <a:r>
              <a:rPr lang="en-US" altLang="zh-CN" b="1" dirty="0">
                <a:latin typeface="Comic Sans MS" panose="030F0702030302020204" pitchFamily="66" charset="0"/>
              </a:rPr>
              <a:t>stay</a:t>
            </a:r>
            <a:endParaRPr lang="en-US" b="1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Terminal : </a:t>
            </a:r>
            <a:r>
              <a:rPr lang="zh-CN" altLang="en-US" dirty="0">
                <a:latin typeface="DFKai-SB" panose="03000509000000000000" pitchFamily="65" charset="-120"/>
                <a:ea typeface="DFKai-SB" panose="03000509000000000000" pitchFamily="65" charset="-120"/>
              </a:rPr>
              <a:t>任一人得到任一寶藏</a:t>
            </a:r>
            <a:endParaRPr lang="en-US" dirty="0"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pPr marL="0" indent="0">
              <a:buNone/>
            </a:pP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96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E738EC-BFDD-42B6-A833-FE2AB5E34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36" y="1573878"/>
            <a:ext cx="10005927" cy="2812024"/>
          </a:xfrm>
        </p:spPr>
      </p:pic>
    </p:spTree>
    <p:extLst>
      <p:ext uri="{BB962C8B-B14F-4D97-AF65-F5344CB8AC3E}">
        <p14:creationId xmlns:p14="http://schemas.microsoft.com/office/powerpoint/2010/main" val="1016870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55507-96EC-4871-9F28-84763570B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2018-01-11-2023-47">
            <a:hlinkClick r:id="" action="ppaction://media"/>
            <a:extLst>
              <a:ext uri="{FF2B5EF4-FFF2-40B4-BE49-F238E27FC236}">
                <a16:creationId xmlns:a16="http://schemas.microsoft.com/office/drawing/2014/main" id="{A9C03606-526E-4CBA-AB99-F63902480CA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740" y="159390"/>
            <a:ext cx="11358233" cy="6031685"/>
          </a:xfrm>
        </p:spPr>
      </p:pic>
    </p:spTree>
    <p:extLst>
      <p:ext uri="{BB962C8B-B14F-4D97-AF65-F5344CB8AC3E}">
        <p14:creationId xmlns:p14="http://schemas.microsoft.com/office/powerpoint/2010/main" val="80346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</TotalTime>
  <Words>458</Words>
  <Application>Microsoft Office PowerPoint</Application>
  <PresentationFormat>Widescreen</PresentationFormat>
  <Paragraphs>52</Paragraphs>
  <Slides>18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等线</vt:lpstr>
      <vt:lpstr>等线 Light</vt:lpstr>
      <vt:lpstr>DFKai-SB</vt:lpstr>
      <vt:lpstr>Arial</vt:lpstr>
      <vt:lpstr>Calibri</vt:lpstr>
      <vt:lpstr>Calibri Light</vt:lpstr>
      <vt:lpstr>Comic Sans MS</vt:lpstr>
      <vt:lpstr>Wingdings</vt:lpstr>
      <vt:lpstr>Office Theme</vt:lpstr>
      <vt:lpstr>基於 Markov Decision Process 之 黑白棋AI</vt:lpstr>
      <vt:lpstr>Markov Decision Process </vt:lpstr>
      <vt:lpstr>Treasure on right    ---o---T</vt:lpstr>
      <vt:lpstr>PowerPoint Presentation</vt:lpstr>
      <vt:lpstr>PowerPoint Presentation</vt:lpstr>
      <vt:lpstr>與雙人對局遊戲的差異</vt:lpstr>
      <vt:lpstr>Two treasures    A---a---B</vt:lpstr>
      <vt:lpstr>PowerPoint Presentation</vt:lpstr>
      <vt:lpstr>PowerPoint Presentation</vt:lpstr>
      <vt:lpstr>小插曲 一度以為發生大事（（（</vt:lpstr>
      <vt:lpstr>Othello  </vt:lpstr>
      <vt:lpstr>PowerPoint Presentation</vt:lpstr>
      <vt:lpstr>黑白棋奇偶性：先下手與奇數區域比較有利</vt:lpstr>
      <vt:lpstr>PowerPoint Presentation</vt:lpstr>
      <vt:lpstr>PowerPoint Presentation</vt:lpstr>
      <vt:lpstr>未來展望</vt:lpstr>
      <vt:lpstr>Reference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基於</dc:title>
  <dc:creator>Sia Huat Tan</dc:creator>
  <cp:lastModifiedBy>Sia Huat Tan</cp:lastModifiedBy>
  <cp:revision>17</cp:revision>
  <dcterms:created xsi:type="dcterms:W3CDTF">2018-01-11T12:46:56Z</dcterms:created>
  <dcterms:modified xsi:type="dcterms:W3CDTF">2018-01-11T17:55:43Z</dcterms:modified>
</cp:coreProperties>
</file>